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36"/>
  </p:handoutMasterIdLst>
  <p:sldIdLst>
    <p:sldId id="256" r:id="rId3"/>
    <p:sldId id="535" r:id="rId4"/>
    <p:sldId id="274" r:id="rId5"/>
    <p:sldId id="609" r:id="rId6"/>
    <p:sldId id="670" r:id="rId7"/>
    <p:sldId id="607" r:id="rId8"/>
    <p:sldId id="608" r:id="rId10"/>
    <p:sldId id="671" r:id="rId11"/>
    <p:sldId id="672" r:id="rId12"/>
    <p:sldId id="673" r:id="rId13"/>
    <p:sldId id="674" r:id="rId14"/>
    <p:sldId id="675" r:id="rId15"/>
    <p:sldId id="676" r:id="rId16"/>
    <p:sldId id="677" r:id="rId17"/>
    <p:sldId id="678" r:id="rId18"/>
    <p:sldId id="679" r:id="rId19"/>
    <p:sldId id="680" r:id="rId20"/>
    <p:sldId id="681" r:id="rId21"/>
    <p:sldId id="685" r:id="rId22"/>
    <p:sldId id="684" r:id="rId23"/>
    <p:sldId id="686" r:id="rId24"/>
    <p:sldId id="687" r:id="rId25"/>
    <p:sldId id="688" r:id="rId26"/>
    <p:sldId id="689" r:id="rId27"/>
    <p:sldId id="691" r:id="rId28"/>
    <p:sldId id="692" r:id="rId29"/>
    <p:sldId id="695" r:id="rId30"/>
    <p:sldId id="700" r:id="rId31"/>
    <p:sldId id="693" r:id="rId32"/>
    <p:sldId id="694" r:id="rId33"/>
    <p:sldId id="696" r:id="rId34"/>
    <p:sldId id="699" r:id="rId35"/>
  </p:sldIdLst>
  <p:sldSz cx="12192000" cy="6858000"/>
  <p:notesSz cx="7103745" cy="10234295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gs" Target="tags/tag21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840105" y="2187575"/>
            <a:ext cx="7163435" cy="4001770"/>
          </a:xfrm>
        </p:spPr>
        <p:txBody>
          <a:bodyPr/>
          <a:lstStyle>
            <a:lvl1pPr>
              <a:defRPr sz="2000">
                <a:cs typeface="微软雅黑" panose="020B0503020204020204" charset="-122"/>
              </a:defRPr>
            </a:lvl1pPr>
            <a:lvl2pPr>
              <a:defRPr sz="1800">
                <a:cs typeface="微软雅黑" panose="020B0503020204020204" charset="-122"/>
              </a:defRPr>
            </a:lvl2pPr>
            <a:lvl3pPr>
              <a:defRPr sz="1600">
                <a:cs typeface="微软雅黑" panose="020B0503020204020204" charset="-122"/>
              </a:defRPr>
            </a:lvl3pPr>
            <a:lvl4pPr>
              <a:defRPr sz="1400">
                <a:cs typeface="微软雅黑" panose="020B0503020204020204" charset="-122"/>
              </a:defRPr>
            </a:lvl4pPr>
            <a:lvl5pPr>
              <a:defRPr sz="1400"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cs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cs typeface="微软雅黑" panose="020B050302020402020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image" Target="../media/image5.png"/><Relationship Id="rId21" Type="http://schemas.openxmlformats.org/officeDocument/2006/relationships/image" Target="../media/image4.jpe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.xml"/><Relationship Id="rId18" Type="http://schemas.openxmlformats.org/officeDocument/2006/relationships/image" Target="../media/image2.png"/><Relationship Id="rId17" Type="http://schemas.openxmlformats.org/officeDocument/2006/relationships/tags" Target="../tags/tag4.xml"/><Relationship Id="rId16" Type="http://schemas.openxmlformats.org/officeDocument/2006/relationships/image" Target="../media/image1.png"/><Relationship Id="rId15" Type="http://schemas.openxmlformats.org/officeDocument/2006/relationships/tags" Target="../tags/tag3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en-US" altLang="zh-CN" smtClean="0"/>
          </a:p>
        </p:txBody>
      </p:sp>
      <p:sp>
        <p:nvSpPr>
          <p:cNvPr id="7" name="矩形 6"/>
          <p:cNvSpPr/>
          <p:nvPr userDrawn="1"/>
        </p:nvSpPr>
        <p:spPr>
          <a:xfrm>
            <a:off x="0" y="1550035"/>
            <a:ext cx="12191365" cy="198120"/>
          </a:xfrm>
          <a:prstGeom prst="rect">
            <a:avLst/>
          </a:prstGeom>
          <a:gradFill flip="none">
            <a:gsLst>
              <a:gs pos="0">
                <a:schemeClr val="accent1">
                  <a:lumMod val="60000"/>
                  <a:lumOff val="40000"/>
                </a:schemeClr>
              </a:gs>
              <a:gs pos="31000">
                <a:srgbClr val="669CCE">
                  <a:alpha val="100000"/>
                </a:srgbClr>
              </a:gs>
              <a:gs pos="65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Basic Ideas of Programming Fall 2023</a:t>
            </a:r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						            </a:t>
            </a:r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	                cs-wiki</a:t>
            </a:r>
            <a:endParaRPr lang="en-US" altLang="zh-CN" sz="1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1725910" y="6356350"/>
            <a:ext cx="376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0710" y="6356350"/>
            <a:ext cx="564515" cy="452755"/>
            <a:chOff x="174953" y="5886121"/>
            <a:chExt cx="1078602" cy="863553"/>
          </a:xfrm>
        </p:grpSpPr>
        <p:pic>
          <p:nvPicPr>
            <p:cNvPr id="3" name="图片 2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427" y="5886121"/>
              <a:ext cx="713654" cy="618165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953" y="6627333"/>
              <a:ext cx="1078602" cy="122341"/>
            </a:xfrm>
            <a:prstGeom prst="rect">
              <a:avLst/>
            </a:prstGeom>
          </p:spPr>
        </p:pic>
      </p:grpSp>
      <p:pic>
        <p:nvPicPr>
          <p:cNvPr id="9" name="图片 8" descr="hdu-cs-wiki main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0" y="6256020"/>
            <a:ext cx="601980" cy="601980"/>
          </a:xfrm>
          <a:prstGeom prst="rect">
            <a:avLst/>
          </a:prstGeom>
        </p:spPr>
      </p:pic>
      <p:pic>
        <p:nvPicPr>
          <p:cNvPr id="100" name="图片 99"/>
          <p:cNvPicPr/>
          <p:nvPr userDrawn="1"/>
        </p:nvPicPr>
        <p:blipFill>
          <a:blip r:embed="rId21"/>
          <a:stretch>
            <a:fillRect/>
          </a:stretch>
        </p:blipFill>
        <p:spPr>
          <a:xfrm>
            <a:off x="1854200" y="6269990"/>
            <a:ext cx="588010" cy="5880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QQ图片2020110918161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216025" y="6269355"/>
            <a:ext cx="588645" cy="5886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GIF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9.png"/><Relationship Id="rId7" Type="http://schemas.openxmlformats.org/officeDocument/2006/relationships/tags" Target="../tags/tag17.xml"/><Relationship Id="rId6" Type="http://schemas.openxmlformats.org/officeDocument/2006/relationships/image" Target="../media/image18.png"/><Relationship Id="rId5" Type="http://schemas.openxmlformats.org/officeDocument/2006/relationships/tags" Target="../tags/tag16.xml"/><Relationship Id="rId4" Type="http://schemas.openxmlformats.org/officeDocument/2006/relationships/image" Target="../media/image17.png"/><Relationship Id="rId3" Type="http://schemas.openxmlformats.org/officeDocument/2006/relationships/tags" Target="../tags/tag15.xml"/><Relationship Id="rId2" Type="http://schemas.openxmlformats.org/officeDocument/2006/relationships/image" Target="../media/image16.png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tags" Target="../tags/tag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GIF"/><Relationship Id="rId1" Type="http://schemas.openxmlformats.org/officeDocument/2006/relationships/tags" Target="../tags/tag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GIF"/><Relationship Id="rId1" Type="http://schemas.openxmlformats.org/officeDocument/2006/relationships/tags" Target="../tags/tag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image" Target="../media/image8.png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2977515"/>
            <a:ext cx="12192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ctr"/>
            <a:r>
              <a:rPr sz="3600">
                <a:cs typeface="微软雅黑" panose="020B0503020204020204" charset="-122"/>
              </a:rPr>
              <a:t>Memory</a:t>
            </a:r>
            <a:endParaRPr sz="3600">
              <a:cs typeface="微软雅黑" panose="020B0503020204020204" charset="-122"/>
            </a:endParaRPr>
          </a:p>
          <a:p>
            <a:pPr lvl="2" algn="ctr"/>
            <a:r>
              <a:rPr sz="3600">
                <a:cs typeface="微软雅黑" panose="020B0503020204020204" charset="-122"/>
              </a:rPr>
              <a:t>AKA the cause of those</a:t>
            </a:r>
            <a:r>
              <a:rPr lang="en-US" sz="3600">
                <a:cs typeface="微软雅黑" panose="020B0503020204020204" charset="-122"/>
              </a:rPr>
              <a:t> </a:t>
            </a:r>
            <a:r>
              <a:rPr sz="3600">
                <a:cs typeface="微软雅黑" panose="020B0503020204020204" charset="-122"/>
              </a:rPr>
              <a:t>F@#)(#@*(</a:t>
            </a:r>
            <a:r>
              <a:rPr lang="en-US" sz="3600">
                <a:cs typeface="微软雅黑" panose="020B0503020204020204" charset="-122"/>
              </a:rPr>
              <a:t> </a:t>
            </a:r>
            <a:r>
              <a:rPr sz="3600">
                <a:cs typeface="微软雅黑" panose="020B0503020204020204" charset="-122"/>
              </a:rPr>
              <a:t>Segfaults</a:t>
            </a:r>
            <a:endParaRPr lang="zh-CN" sz="3600">
              <a:cs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微软雅黑" panose="020B0503020204020204" charset="-122"/>
              </a:defRPr>
            </a:lvl1pPr>
          </a:lstStyle>
          <a:p>
            <a:r>
              <a:rPr lang="en-US" altLang="zh-CN"/>
              <a:t>TechBytes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动态分配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C</a:t>
            </a:r>
            <a:r>
              <a:rPr lang="zh-CN" altLang="en-US"/>
              <a:t>支持内存动态管理（函数）：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malloc 		</a:t>
            </a:r>
            <a:r>
              <a:rPr lang="zh-CN" altLang="en-US"/>
              <a:t>分配内存</a:t>
            </a:r>
            <a:endParaRPr lang="en-US" altLang="zh-CN"/>
          </a:p>
          <a:p>
            <a:r>
              <a:rPr lang="en-US" altLang="zh-CN"/>
              <a:t>calloc 		</a:t>
            </a:r>
            <a:r>
              <a:rPr lang="zh-CN" altLang="en-US"/>
              <a:t>分配并清零内存</a:t>
            </a:r>
            <a:endParaRPr lang="en-US" altLang="zh-CN"/>
          </a:p>
          <a:p>
            <a:r>
              <a:rPr lang="en-US" altLang="zh-CN"/>
              <a:t>realloc 		</a:t>
            </a:r>
            <a:r>
              <a:rPr lang="zh-CN" altLang="en-US"/>
              <a:t>扩充之前分配的内存</a:t>
            </a:r>
            <a:endParaRPr lang="zh-CN" altLang="en-US"/>
          </a:p>
          <a:p>
            <a:pPr lvl="1"/>
            <a:r>
              <a:rPr lang="zh-CN" altLang="en-US" sz="1800"/>
              <a:t>小心！可能会有移动</a:t>
            </a:r>
            <a:endParaRPr lang="en-US" altLang="zh-CN"/>
          </a:p>
          <a:p>
            <a:r>
              <a:rPr lang="en-US" altLang="zh-CN"/>
              <a:t>free 			</a:t>
            </a:r>
            <a:r>
              <a:rPr lang="zh-CN" altLang="en-US"/>
              <a:t>归还之前分配的内存（解分配）</a:t>
            </a:r>
            <a:endParaRPr lang="en-US" altLang="zh-CN"/>
          </a:p>
          <a:p>
            <a:r>
              <a:rPr lang="en-US" altLang="zh-CN">
                <a:solidFill>
                  <a:schemeClr val="bg1">
                    <a:lumMod val="65000"/>
                  </a:schemeClr>
                </a:solidFill>
              </a:rPr>
              <a:t>aligned_alloc 	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</a:rPr>
              <a:t>分配对齐的内存</a:t>
            </a:r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  <a:p>
            <a:endParaRPr lang="zh-CN" altLang="en-US"/>
          </a:p>
          <a:p>
            <a:r>
              <a:rPr lang="en-US" altLang="zh-CN"/>
              <a:t>#include &lt;stdlib.h&gt;</a:t>
            </a:r>
            <a:r>
              <a:rPr lang="zh-CN" altLang="en-US"/>
              <a:t>！！！！！！！！！！！！！！！！！！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malloc()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void* malloc( size_t size );</a:t>
            </a:r>
            <a:endParaRPr lang="zh-CN" altLang="en-US"/>
          </a:p>
          <a:p>
            <a:r>
              <a:rPr lang="zh-CN" altLang="en-US"/>
              <a:t>分配一块字节大小为</a:t>
            </a:r>
            <a:r>
              <a:rPr lang="en-US" altLang="zh-CN"/>
              <a:t>size</a:t>
            </a:r>
            <a:r>
              <a:rPr lang="zh-CN" altLang="en-US"/>
              <a:t>的未初始化的内存</a:t>
            </a:r>
            <a:endParaRPr lang="zh-CN" altLang="en-US"/>
          </a:p>
          <a:p>
            <a:r>
              <a:rPr lang="zh-CN" altLang="en-US"/>
              <a:t>注意：后续调用可不一定为相邻块</a:t>
            </a:r>
            <a:endParaRPr lang="zh-CN" altLang="en-US"/>
          </a:p>
          <a:p>
            <a:r>
              <a:rPr lang="en-US" altLang="zh-CN"/>
              <a:t>size</a:t>
            </a:r>
            <a:r>
              <a:rPr lang="zh-CN" altLang="en-US"/>
              <a:t> 是一个无符号整数，表示请求的内存块的大小（以字节为单位）</a:t>
            </a:r>
            <a:endParaRPr lang="zh-CN" altLang="en-US"/>
          </a:p>
          <a:p>
            <a:r>
              <a:rPr lang="zh-CN" altLang="en-US"/>
              <a:t>size_t 是一个无符号整数类型，大到足以“计算”内存字节</a:t>
            </a:r>
            <a:endParaRPr lang="zh-CN" altLang="en-US"/>
          </a:p>
          <a:p>
            <a:r>
              <a:rPr lang="zh-CN" altLang="en-US"/>
              <a:t>返回 void* 指向块的指针； NULL 返回表示没有更多内存（检查一下！）</a:t>
            </a:r>
            <a:endParaRPr lang="zh-CN" altLang="en-US"/>
          </a:p>
          <a:p>
            <a:r>
              <a:rPr lang="zh-CN" altLang="en-US"/>
              <a:t>存储在堆中的每个分配块具有附加的控制信息（包括大小）。</a:t>
            </a:r>
            <a:endParaRPr lang="zh-CN" altLang="en-US"/>
          </a:p>
          <a:p>
            <a:r>
              <a:rPr lang="zh-CN" altLang="en-US"/>
              <a:t>https://godbolt.org/z/jj3Yv6Yen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free()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void free( void* ptr );</a:t>
            </a:r>
            <a:endParaRPr lang="zh-CN" altLang="en-US"/>
          </a:p>
          <a:p>
            <a:r>
              <a:rPr lang="zh-CN" altLang="en-US"/>
              <a:t>解分配之前由 malloc() 、 calloc() 、 </a:t>
            </a:r>
            <a:r>
              <a:rPr lang="zh-CN" altLang="en-US">
                <a:solidFill>
                  <a:schemeClr val="bg1">
                    <a:lumMod val="65000"/>
                  </a:schemeClr>
                </a:solidFill>
              </a:rPr>
              <a:t>aligned_alloc()</a:t>
            </a:r>
            <a:r>
              <a:rPr lang="zh-CN" altLang="en-US"/>
              <a:t>或 realloc() 分配的空间。</a:t>
            </a:r>
            <a:endParaRPr lang="zh-CN" altLang="en-US"/>
          </a:p>
          <a:p>
            <a:r>
              <a:rPr lang="zh-CN" altLang="en-US"/>
              <a:t>若 ptr 为空指针，则函数不进行操作。</a:t>
            </a:r>
            <a:endParaRPr lang="zh-CN" altLang="en-US"/>
          </a:p>
          <a:p>
            <a:r>
              <a:rPr lang="zh-CN" altLang="en-US"/>
              <a:t>若 ptr 所指代的内存区域已经被解分配，则行为未定义（</a:t>
            </a:r>
            <a:r>
              <a:rPr lang="en-US" altLang="zh-CN"/>
              <a:t>double free error</a:t>
            </a:r>
            <a:r>
              <a:rPr lang="zh-CN" altLang="en-US"/>
              <a:t>！）。</a:t>
            </a:r>
            <a:endParaRPr lang="zh-CN" altLang="en-US"/>
          </a:p>
          <a:p>
            <a:r>
              <a:rPr lang="zh-CN" altLang="en-US"/>
              <a:t>若在 free() 返回后通过指针 ptr 访问内存，则行为未定义（除非另一个分配函数恰好返回等于 ptr 的值）。</a:t>
            </a:r>
            <a:endParaRPr lang="zh-CN" altLang="en-US"/>
          </a:p>
          <a:p>
            <a:r>
              <a:rPr lang="zh-CN" altLang="en-US"/>
              <a:t>当释放内存时，必须确保将从分配函数返回的原始地址传递给 free()；否则，就会崩溃（或更糟）！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内存泄漏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无法释放分配的内存</a:t>
            </a:r>
            <a:endParaRPr lang="zh-CN" altLang="en-US"/>
          </a:p>
          <a:p>
            <a:r>
              <a:rPr lang="zh-CN" altLang="en-US"/>
              <a:t>初始症状：无任何症状</a:t>
            </a:r>
            <a:endParaRPr lang="en-US" altLang="zh-CN"/>
          </a:p>
          <a:p>
            <a:pPr lvl="1"/>
            <a:r>
              <a:rPr lang="en-US" altLang="zh-CN"/>
              <a:t>在达到临界点之前，内存泄漏实际上并不是问题</a:t>
            </a:r>
            <a:endParaRPr lang="en-US" altLang="zh-CN"/>
          </a:p>
          <a:p>
            <a:pPr lvl="0"/>
            <a:r>
              <a:rPr lang="en-US" altLang="zh-CN"/>
              <a:t>后来的症状：表现急剧下降......</a:t>
            </a:r>
            <a:endParaRPr lang="en-US" altLang="zh-CN"/>
          </a:p>
          <a:p>
            <a:pPr lvl="0"/>
            <a:r>
              <a:rPr lang="en-US" altLang="zh-CN"/>
              <a:t>然后你的程序就被杀死了！</a:t>
            </a:r>
            <a:endParaRPr lang="en-US" altLang="zh-CN"/>
          </a:p>
          <a:p>
            <a:pPr lvl="1"/>
            <a:r>
              <a:rPr lang="en-US" altLang="zh-CN"/>
              <a:t>因为当你请求更多内存时，操作系统会说“不，不</a:t>
            </a:r>
            <a:r>
              <a:rPr lang="zh-CN" altLang="en-US"/>
              <a:t>能</a:t>
            </a:r>
            <a:r>
              <a:rPr lang="en-US" altLang="zh-CN"/>
              <a:t>这样做”</a:t>
            </a:r>
            <a:endParaRPr lang="en-US" altLang="zh-CN"/>
          </a:p>
          <a:p>
            <a:pPr lvl="1"/>
            <a:endParaRPr lang="en-US" altLang="zh-CN"/>
          </a:p>
          <a:p>
            <a:pPr lvl="0"/>
            <a:r>
              <a:rPr lang="en-US" altLang="zh-CN"/>
              <a:t>https://godbolt.org/z/rqbGsKov1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 Break</a:t>
            </a:r>
            <a:r>
              <a:rPr lang="zh-CN" altLang="en-US"/>
              <a:t>！</a:t>
            </a:r>
            <a:endParaRPr lang="zh-CN" altLang="en-US"/>
          </a:p>
        </p:txBody>
      </p:sp>
      <p:pic>
        <p:nvPicPr>
          <p:cNvPr id="4" name="图片 3" descr="WUQQ)8]GU9D}]AY_B[UMT4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201160" y="2080895"/>
            <a:ext cx="3790315" cy="37903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calloc()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void *calloc(size_t </a:t>
            </a:r>
            <a:r>
              <a:rPr lang="en-US" altLang="zh-CN"/>
              <a:t>nu</a:t>
            </a:r>
            <a:r>
              <a:rPr lang="zh-CN" altLang="en-US"/>
              <a:t>m, size_t size);</a:t>
            </a:r>
            <a:endParaRPr lang="zh-CN" altLang="en-US"/>
          </a:p>
          <a:p>
            <a:r>
              <a:rPr lang="zh-CN" altLang="en-US"/>
              <a:t>分配 (n</a:t>
            </a:r>
            <a:r>
              <a:rPr lang="en-US" altLang="zh-CN"/>
              <a:t>um</a:t>
            </a:r>
            <a:r>
              <a:rPr lang="zh-CN" altLang="en-US"/>
              <a:t> * size) 字节并将其中所有内存初始化为 0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优点：初始化</a:t>
            </a:r>
            <a:endParaRPr lang="zh-CN" altLang="en-US"/>
          </a:p>
          <a:p>
            <a:r>
              <a:rPr lang="zh-CN" altLang="en-US"/>
              <a:t>缺点：初始化</a:t>
            </a:r>
            <a:endParaRPr lang="en-US" alt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realloc()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void *realloc( void *ptr, size_t new_size );</a:t>
            </a:r>
            <a:endParaRPr lang="zh-CN" altLang="en-US"/>
          </a:p>
          <a:p>
            <a:pPr lvl="1"/>
            <a:r>
              <a:rPr lang="zh-CN" altLang="en-US"/>
              <a:t>可能的话，扩张或收缩 ptr 所指向的已存在内存。内容在新旧大小中的较小者范围内保持不变。若扩张范围，则数组新增部分的内容是未定义的。</a:t>
            </a:r>
            <a:endParaRPr lang="zh-CN" altLang="en-US"/>
          </a:p>
          <a:p>
            <a:pPr lvl="1"/>
            <a:r>
              <a:rPr lang="zh-CN" altLang="en-US"/>
              <a:t>分配一个大小为 new_size 字节的新内存块，并复制大小等于新旧大小中较小者的内存区域，然后释放旧内存块。</a:t>
            </a:r>
            <a:endParaRPr lang="zh-CN" altLang="en-US"/>
          </a:p>
          <a:p>
            <a:r>
              <a:rPr lang="zh-CN" altLang="en-US"/>
              <a:t>若 ptr 为 NULL ，则行为与调用 malloc(new_size) 相同。</a:t>
            </a:r>
            <a:endParaRPr lang="zh-CN" altLang="en-US"/>
          </a:p>
          <a:p>
            <a:r>
              <a:rPr lang="zh-CN" altLang="en-US"/>
              <a:t>若 new_size 为零，则行为未定义。</a:t>
            </a:r>
            <a:endParaRPr lang="zh-CN" altLang="en-US"/>
          </a:p>
          <a:p>
            <a:r>
              <a:rPr lang="zh-CN" altLang="en-US"/>
              <a:t>返回内存块的新地址；注意：它可能已经移动了！</a:t>
            </a:r>
            <a:endParaRPr lang="zh-CN" altLang="en-US"/>
          </a:p>
          <a:p>
            <a:r>
              <a:rPr lang="zh-CN" altLang="en-US"/>
              <a:t>https://godbolt.org/z/Mdh9ebjWE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可变参数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Lab1——Vector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可变参数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7957820" cy="4001770"/>
          </a:xfrm>
        </p:spPr>
        <p:txBody>
          <a:bodyPr/>
          <a:p>
            <a:r>
              <a:rPr lang="en-US" altLang="zh-CN"/>
              <a:t>&lt;stdarg.h&gt;</a:t>
            </a:r>
            <a:endParaRPr lang="en-US" altLang="zh-CN"/>
          </a:p>
          <a:p>
            <a:r>
              <a:rPr lang="zh-CN" altLang="en-US"/>
              <a:t>宏函数：</a:t>
            </a:r>
            <a:endParaRPr lang="zh-CN" altLang="en-US"/>
          </a:p>
          <a:p>
            <a:pPr lvl="1"/>
            <a:r>
              <a:rPr lang="en-US" altLang="zh-CN"/>
              <a:t>va_start			令函数得以访问可变参数</a:t>
            </a:r>
            <a:endParaRPr lang="en-US" altLang="zh-CN"/>
          </a:p>
          <a:p>
            <a:pPr lvl="1"/>
            <a:r>
              <a:rPr lang="en-US" altLang="zh-CN"/>
              <a:t>va_arg			访问下一个函数可变参数</a:t>
            </a:r>
            <a:endParaRPr lang="en-US" altLang="zh-CN"/>
          </a:p>
          <a:p>
            <a:pPr lvl="1"/>
            <a:r>
              <a:rPr lang="en-US" altLang="zh-CN"/>
              <a:t>va_copy			创造函数可变参数的副本</a:t>
            </a:r>
            <a:endParaRPr lang="en-US" altLang="zh-CN"/>
          </a:p>
          <a:p>
            <a:pPr lvl="1"/>
            <a:r>
              <a:rPr lang="en-US" altLang="zh-CN"/>
              <a:t>va_end			结束函数可变参数的行程</a:t>
            </a:r>
            <a:endParaRPr lang="en-US" altLang="zh-CN"/>
          </a:p>
          <a:p>
            <a:pPr lvl="0"/>
            <a:r>
              <a:rPr lang="zh-CN" altLang="en-US"/>
              <a:t>类型</a:t>
            </a:r>
            <a:endParaRPr lang="zh-CN" altLang="en-US"/>
          </a:p>
          <a:p>
            <a:pPr lvl="1"/>
            <a:r>
              <a:rPr lang="zh-CN" altLang="en-US"/>
              <a:t>va_list</a:t>
            </a:r>
            <a:r>
              <a:rPr lang="en-US" altLang="zh-CN"/>
              <a:t> 保有 va_start 、 va_arg 、 va_end 及 va_copy 所需信息</a:t>
            </a:r>
            <a:endParaRPr lang="en-US" altLang="zh-CN"/>
          </a:p>
          <a:p>
            <a:pPr lvl="0"/>
            <a:endParaRPr lang="en-US" altLang="zh-CN" sz="2000"/>
          </a:p>
          <a:p>
            <a:pPr lvl="0"/>
            <a:r>
              <a:rPr lang="en-US" altLang="zh-CN"/>
              <a:t>https://zh.cppreference.com/w/c/language/variadic</a:t>
            </a:r>
            <a:endParaRPr lang="en-US" altLang="zh-C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链表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Lab1——Vect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or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前情回顾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指针回顾</a:t>
            </a:r>
            <a:endParaRPr lang="zh-CN" altLang="en-US"/>
          </a:p>
          <a:p>
            <a:r>
              <a:rPr lang="zh-CN" altLang="en-US"/>
              <a:t>函数传参</a:t>
            </a:r>
            <a:endParaRPr lang="zh-CN" altLang="en-US"/>
          </a:p>
          <a:p>
            <a:r>
              <a:rPr lang="zh-CN" altLang="en-US"/>
              <a:t>数组与指针</a:t>
            </a:r>
            <a:endParaRPr lang="zh-CN" altLang="en-US"/>
          </a:p>
          <a:p>
            <a:r>
              <a:rPr lang="zh-CN" altLang="en-US"/>
              <a:t>字符串与指针</a:t>
            </a:r>
            <a:endParaRPr lang="zh-CN" altLang="en-US"/>
          </a:p>
          <a:p>
            <a:r>
              <a:rPr lang="zh-CN" altLang="en-US"/>
              <a:t>函数与指针</a:t>
            </a:r>
            <a:endParaRPr lang="zh-CN" altLang="en-US"/>
          </a:p>
          <a:p>
            <a:r>
              <a:rPr lang="zh-CN" altLang="en-US"/>
              <a:t>派生类型</a:t>
            </a:r>
            <a:endParaRPr lang="zh-CN" altLang="en-US"/>
          </a:p>
          <a:p>
            <a:r>
              <a:rPr lang="zh-CN" altLang="en-US"/>
              <a:t>递归</a:t>
            </a:r>
            <a:endParaRPr lang="zh-CN" altLang="en-US"/>
          </a:p>
          <a:p>
            <a:r>
              <a:rPr lang="zh-CN" altLang="en-US"/>
              <a:t>Lab——Calculator</a:t>
            </a:r>
            <a:endParaRPr lang="zh-CN" altLang="en-US"/>
          </a:p>
          <a:p>
            <a:r>
              <a:rPr lang="zh-CN" altLang="en-US">
                <a:sym typeface="+mn-ea"/>
              </a:rPr>
              <a:t>https://godbolt.org/z/W73rj3f8h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577840" y="2187575"/>
            <a:ext cx="5311140" cy="1604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https://pythontutor.com/c.html#mode=edit</a:t>
            </a:r>
            <a:endParaRPr lang="zh-CN" altLang="en-US"/>
          </a:p>
        </p:txBody>
      </p:sp>
      <p:pic>
        <p:nvPicPr>
          <p:cNvPr id="6" name="图片 5" descr="E54AA6642A5B5507703614E9A11456C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2691765"/>
            <a:ext cx="4457065" cy="3602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链表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使用链表存储数据，不强制要求数据在内存中集中存储，各个元素可以分散存储在内存中。</a:t>
            </a:r>
            <a:endParaRPr lang="zh-CN" altLang="en-US"/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05243" y="3429000"/>
            <a:ext cx="5343525" cy="2286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结点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typedef struct Node{</a:t>
            </a:r>
            <a:endParaRPr lang="zh-CN" altLang="en-US"/>
          </a:p>
          <a:p>
            <a:r>
              <a:rPr lang="zh-CN" altLang="en-US"/>
              <a:t>    int elem;                    </a:t>
            </a:r>
            <a:r>
              <a:rPr lang="en-US" altLang="zh-CN"/>
              <a:t>     </a:t>
            </a:r>
            <a:endParaRPr lang="en-US" altLang="zh-CN"/>
          </a:p>
          <a:p>
            <a:r>
              <a:rPr lang="zh-CN" altLang="en-US"/>
              <a:t>    struct Node * next; </a:t>
            </a:r>
            <a:endParaRPr lang="zh-CN" altLang="en-US"/>
          </a:p>
          <a:p>
            <a:r>
              <a:rPr lang="zh-CN" altLang="en-US"/>
              <a:t>}Node;</a:t>
            </a:r>
            <a:endParaRPr lang="zh-CN" altLang="en-US"/>
          </a:p>
          <a:p>
            <a:r>
              <a:rPr lang="zh-CN" altLang="en-US"/>
              <a:t>typedef struct Node* Link;</a:t>
            </a:r>
            <a:endParaRPr lang="zh-CN" altLang="en-US"/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32205" y="4314825"/>
            <a:ext cx="7899400" cy="17951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链表操作</a:t>
            </a:r>
            <a:endParaRPr lang="zh-CN" altLang="en-US"/>
          </a:p>
        </p:txBody>
      </p:sp>
      <p:pic>
        <p:nvPicPr>
          <p:cNvPr id="104" name="图片 103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08430" y="1918335"/>
            <a:ext cx="4164330" cy="13849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5" name="图片 104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08430" y="4106545"/>
            <a:ext cx="4302125" cy="11474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6" name="图片 105"/>
          <p:cNvPicPr/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269355" y="2243455"/>
            <a:ext cx="4505960" cy="10782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" name="图片 106"/>
          <p:cNvPicPr/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553835" y="4104005"/>
            <a:ext cx="4221480" cy="11499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循环链表</a:t>
            </a:r>
            <a:endParaRPr lang="zh-CN" altLang="en-US"/>
          </a:p>
        </p:txBody>
      </p:sp>
      <p:pic>
        <p:nvPicPr>
          <p:cNvPr id="108" name="图片 107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3280" y="3164205"/>
            <a:ext cx="10504805" cy="13614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Lab1——Vect</a:t>
            </a:r>
            <a:r>
              <a:rPr lang="en-US" altLang="zh-CN" sz="2400" b="1">
                <a:solidFill>
                  <a:schemeClr val="tx1"/>
                </a:solidFill>
              </a:rPr>
              <a:t>or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Vector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连续存储</a:t>
            </a:r>
            <a:endParaRPr lang="zh-CN" altLang="en-US"/>
          </a:p>
          <a:p>
            <a:r>
              <a:rPr lang="zh-CN" altLang="en-US"/>
              <a:t>动态大小</a:t>
            </a:r>
            <a:endParaRPr lang="zh-CN" altLang="en-US"/>
          </a:p>
          <a:p>
            <a:r>
              <a:rPr lang="zh-CN" altLang="en-US"/>
              <a:t>随机访问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typedef struct </a:t>
            </a:r>
            <a:r>
              <a:rPr lang="en-US" altLang="zh-CN"/>
              <a:t>V</a:t>
            </a:r>
            <a:r>
              <a:rPr lang="en-US" altLang="zh-CN"/>
              <a:t>ector </a:t>
            </a:r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</a:t>
            </a:r>
            <a:r>
              <a:rPr lang="en-US" altLang="zh-CN"/>
              <a:t>int</a:t>
            </a:r>
            <a:r>
              <a:rPr lang="zh-CN" altLang="en-US"/>
              <a:t>* data;</a:t>
            </a:r>
            <a:endParaRPr lang="zh-CN" altLang="en-US"/>
          </a:p>
          <a:p>
            <a:r>
              <a:rPr lang="zh-CN" altLang="en-US"/>
              <a:t>    size_t size;</a:t>
            </a:r>
            <a:endParaRPr lang="zh-CN" altLang="en-US"/>
          </a:p>
          <a:p>
            <a:r>
              <a:rPr lang="zh-CN" altLang="en-US"/>
              <a:t>    size_t capacity;</a:t>
            </a:r>
            <a:endParaRPr lang="zh-CN" altLang="en-US"/>
          </a:p>
          <a:p>
            <a:r>
              <a:rPr lang="zh-CN" altLang="en-US"/>
              <a:t>}</a:t>
            </a:r>
            <a:r>
              <a:rPr lang="en-US" altLang="zh-CN"/>
              <a:t> V</a:t>
            </a:r>
            <a:r>
              <a:rPr lang="zh-CN" altLang="en-US"/>
              <a:t>ector;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Vector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10729595" cy="4001770"/>
          </a:xfrm>
        </p:spPr>
        <p:txBody>
          <a:bodyPr/>
          <a:p>
            <a:r>
              <a:rPr lang="zh-CN" altLang="en-US"/>
              <a:t>朴素的想法：访问越界时扩大</a:t>
            </a:r>
            <a:r>
              <a:rPr lang="en-US" altLang="zh-CN"/>
              <a:t>Vector</a:t>
            </a:r>
            <a:r>
              <a:rPr lang="zh-CN" altLang="en-US"/>
              <a:t>的容量</a:t>
            </a:r>
            <a:endParaRPr lang="zh-CN" altLang="en-US"/>
          </a:p>
          <a:p>
            <a:pPr lvl="1"/>
            <a:r>
              <a:rPr lang="en-US" altLang="zh-CN"/>
              <a:t>realloc()</a:t>
            </a:r>
            <a:endParaRPr lang="en-US" altLang="zh-CN"/>
          </a:p>
          <a:p>
            <a:pPr lvl="0"/>
            <a:endParaRPr lang="en-US" altLang="zh-CN"/>
          </a:p>
          <a:p>
            <a:pPr lvl="0"/>
            <a:r>
              <a:rPr lang="zh-CN" altLang="en-US"/>
              <a:t>基本功能</a:t>
            </a:r>
            <a:endParaRPr lang="zh-CN" altLang="en-US"/>
          </a:p>
          <a:p>
            <a:pPr lvl="1"/>
            <a:r>
              <a:rPr lang="zh-CN" altLang="en-US"/>
              <a:t>创建</a:t>
            </a:r>
            <a:r>
              <a:rPr lang="en-US" altLang="zh-CN"/>
              <a:t> | </a:t>
            </a:r>
            <a:r>
              <a:rPr lang="zh-CN" altLang="en-US"/>
              <a:t>释放</a:t>
            </a:r>
            <a:endParaRPr lang="zh-CN" altLang="en-US"/>
          </a:p>
          <a:p>
            <a:pPr lvl="1"/>
            <a:r>
              <a:rPr lang="zh-CN" altLang="en-US"/>
              <a:t>元素访问</a:t>
            </a:r>
            <a:endParaRPr lang="zh-CN" altLang="en-US"/>
          </a:p>
          <a:p>
            <a:pPr lvl="1"/>
            <a:r>
              <a:rPr lang="zh-CN" altLang="en-US"/>
              <a:t>容量访问</a:t>
            </a:r>
            <a:endParaRPr lang="zh-CN" altLang="en-US"/>
          </a:p>
          <a:p>
            <a:pPr lvl="1"/>
            <a:r>
              <a:rPr lang="zh-CN" altLang="en-US"/>
              <a:t>修改器</a:t>
            </a:r>
            <a:endParaRPr lang="zh-CN" altLang="en-US"/>
          </a:p>
          <a:p>
            <a:pPr lvl="2"/>
            <a:r>
              <a:rPr lang="zh-CN" altLang="en-US"/>
              <a:t>增、删、改</a:t>
            </a:r>
            <a:endParaRPr lang="zh-CN" altLang="en-US"/>
          </a:p>
          <a:p>
            <a:pPr lvl="2"/>
            <a:r>
              <a:rPr lang="zh-CN" altLang="en-US"/>
              <a:t>容量修改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实现建议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78050"/>
            <a:ext cx="7163435" cy="4001770"/>
          </a:xfrm>
        </p:spPr>
        <p:txBody>
          <a:bodyPr/>
          <a:p>
            <a:r>
              <a:rPr lang="zh-CN" altLang="en-US"/>
              <a:t>设计函数接口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ector_constructor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ector_destructor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ector_at</a:t>
            </a:r>
            <a:endParaRPr lang="zh-CN" altLang="en-US"/>
          </a:p>
          <a:p>
            <a:pPr lvl="1"/>
            <a:r>
              <a:rPr lang="en-US" altLang="zh-CN"/>
              <a:t>Vector_set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ector_size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ector_c</a:t>
            </a:r>
            <a:r>
              <a:rPr lang="en-US" altLang="zh-CN"/>
              <a:t>a</a:t>
            </a:r>
            <a:r>
              <a:rPr lang="zh-CN" altLang="en-US"/>
              <a:t>pacity</a:t>
            </a:r>
            <a:endParaRPr lang="zh-CN" altLang="en-US"/>
          </a:p>
          <a:p>
            <a:pPr lvl="1"/>
            <a:r>
              <a:rPr lang="en-US" altLang="zh-CN"/>
              <a:t>Vector_data</a:t>
            </a:r>
            <a:endParaRPr lang="zh-CN" altLang="en-US"/>
          </a:p>
          <a:p>
            <a:pPr lvl="1"/>
            <a:r>
              <a:rPr lang="en-US" altLang="zh-CN"/>
              <a:t>V</a:t>
            </a:r>
            <a:r>
              <a:rPr lang="zh-CN" altLang="en-US"/>
              <a:t>ector_resize</a:t>
            </a:r>
            <a:endParaRPr lang="zh-CN" altLang="en-US"/>
          </a:p>
          <a:p>
            <a:pPr lvl="0"/>
            <a:r>
              <a:rPr lang="zh-CN" altLang="en-US"/>
              <a:t>单元测试</a:t>
            </a:r>
            <a:endParaRPr lang="zh-CN" altLang="en-US"/>
          </a:p>
          <a:p>
            <a:pPr lvl="0"/>
            <a:r>
              <a:rPr lang="zh-CN" altLang="en-US"/>
              <a:t>泛型（可选）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测试指导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&lt;assert.h&gt;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https://zh.cppreference.com/w/c/error/assert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https://godbolt.org/z/cjsMcMrPx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Lab1——Vector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/>
                </a:solidFill>
              </a:rPr>
              <a:t>Lab2——LinkedList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en-US" altLang="zh-CN" sz="24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内存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Lab1——Vector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  <p:pic>
        <p:nvPicPr>
          <p:cNvPr id="5" name="图片 4" descr="K{XR%D2X2W@UFNCW`1$GL~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1450" y="1971675"/>
            <a:ext cx="5650865" cy="4109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LinkedList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你已经是个成熟的程序员了</a:t>
            </a:r>
            <a:endParaRPr lang="zh-CN" altLang="en-US"/>
          </a:p>
          <a:p>
            <a:r>
              <a:rPr lang="zh-CN" altLang="en-US"/>
              <a:t>要学会自己思考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P2NUCL2V8UI6K%QU$~%~$1D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534535" y="2187575"/>
            <a:ext cx="3857625" cy="38576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Ask Time</a:t>
            </a:r>
            <a:r>
              <a:rPr lang="zh-CN" altLang="en-US"/>
              <a:t>！！！</a:t>
            </a:r>
            <a:endParaRPr lang="zh-CN" altLang="en-US"/>
          </a:p>
        </p:txBody>
      </p:sp>
      <p:pic>
        <p:nvPicPr>
          <p:cNvPr id="4" name="图片 3" descr="[9Z4TZ8T%4LLBE$4YQ%ZQJN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12615" y="2122805"/>
            <a:ext cx="2774950" cy="399669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关于计科协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加入成为预备成员：</a:t>
            </a:r>
            <a:endParaRPr lang="zh-CN" altLang="en-US"/>
          </a:p>
          <a:p>
            <a:pPr lvl="1"/>
            <a:r>
              <a:rPr lang="zh-CN" altLang="en-US"/>
              <a:t>完成本次的两个</a:t>
            </a:r>
            <a:r>
              <a:rPr lang="en-US" altLang="zh-CN"/>
              <a:t>Lab</a:t>
            </a:r>
            <a:r>
              <a:rPr lang="zh-CN" altLang="en-US"/>
              <a:t>，或下下次课</a:t>
            </a:r>
            <a:r>
              <a:rPr lang="en-US" altLang="zh-CN"/>
              <a:t>Proj</a:t>
            </a:r>
            <a:endParaRPr lang="en-US" altLang="zh-CN"/>
          </a:p>
          <a:p>
            <a:pPr lvl="1"/>
            <a:r>
              <a:rPr lang="zh-CN" altLang="en-US"/>
              <a:t>评价标准</a:t>
            </a:r>
            <a:endParaRPr lang="zh-CN" altLang="en-US"/>
          </a:p>
          <a:p>
            <a:pPr lvl="2"/>
            <a:r>
              <a:rPr lang="zh-CN" altLang="en-US"/>
              <a:t>设计完备性</a:t>
            </a:r>
            <a:endParaRPr lang="zh-CN" altLang="en-US"/>
          </a:p>
          <a:p>
            <a:pPr lvl="2"/>
            <a:r>
              <a:rPr lang="zh-CN" altLang="en-US"/>
              <a:t>是否符合程序设计一般流程</a:t>
            </a:r>
            <a:endParaRPr lang="zh-CN" altLang="en-US"/>
          </a:p>
          <a:p>
            <a:pPr lvl="2"/>
            <a:r>
              <a:rPr lang="zh-CN" altLang="en-US"/>
              <a:t>代码规范评价</a:t>
            </a:r>
            <a:endParaRPr lang="zh-CN" altLang="en-US"/>
          </a:p>
          <a:p>
            <a:pPr lvl="2"/>
            <a:r>
              <a:rPr lang="zh-CN" altLang="en-US"/>
              <a:t>代码可读性评价</a:t>
            </a:r>
            <a:endParaRPr lang="zh-CN" altLang="en-US"/>
          </a:p>
          <a:p>
            <a:pPr lvl="2"/>
            <a:r>
              <a:rPr lang="zh-CN" altLang="en-US"/>
              <a:t>单元测试完备性</a:t>
            </a:r>
            <a:endParaRPr lang="zh-CN" altLang="en-US"/>
          </a:p>
          <a:p>
            <a:pPr lvl="1"/>
            <a:r>
              <a:rPr lang="zh-CN" altLang="en-US"/>
              <a:t>大局评价，不扣细节</a:t>
            </a:r>
            <a:endParaRPr lang="zh-CN" altLang="en-US"/>
          </a:p>
          <a:p>
            <a:pPr lvl="1"/>
            <a:r>
              <a:rPr lang="zh-CN" altLang="en-US"/>
              <a:t>提交邮箱：</a:t>
            </a:r>
            <a:r>
              <a:rPr lang="en-US" altLang="zh-CN"/>
              <a:t>&lt;</a:t>
            </a:r>
            <a:r>
              <a:rPr lang="zh-CN" altLang="en-US"/>
              <a:t>focused_xiaoyang@qq.com</a:t>
            </a:r>
            <a:r>
              <a:rPr lang="en-US" altLang="zh-CN"/>
              <a:t>&gt;</a:t>
            </a:r>
            <a:endParaRPr lang="zh-CN" altLang="en-US"/>
          </a:p>
          <a:p>
            <a:pPr lvl="1"/>
            <a:r>
              <a:rPr lang="zh-CN" altLang="en-US"/>
              <a:t>限时三周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内存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04085" y="4616450"/>
            <a:ext cx="5572125" cy="1836420"/>
          </a:xfrm>
          <a:prstGeom prst="rect">
            <a:avLst/>
          </a:prstGeom>
        </p:spPr>
      </p:pic>
      <p:sp>
        <p:nvSpPr>
          <p:cNvPr id="15" name="内容占位符 14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/>
        <p:txBody>
          <a:bodyPr/>
          <a:p>
            <a:r>
              <a:rPr lang="zh-CN"/>
              <a:t>巨大的字节数组</a:t>
            </a:r>
            <a:endParaRPr lang="zh-CN"/>
          </a:p>
          <a:p>
            <a:r>
              <a:rPr lang="zh-CN"/>
              <a:t>地址</a:t>
            </a:r>
            <a:r>
              <a:rPr lang="en-US" altLang="zh-CN"/>
              <a:t>: </a:t>
            </a:r>
            <a:r>
              <a:rPr lang="zh-CN"/>
              <a:t>无符号</a:t>
            </a:r>
            <a:endParaRPr lang="zh-CN"/>
          </a:p>
          <a:p>
            <a:r>
              <a:rPr lang="zh-CN"/>
              <a:t>一段特定大小内存的数值解释</a:t>
            </a:r>
            <a:r>
              <a:rPr lang="en-US" altLang="zh-CN"/>
              <a:t> -&gt; </a:t>
            </a:r>
            <a:r>
              <a:rPr lang="zh-CN" altLang="en-US"/>
              <a:t>变量</a:t>
            </a:r>
            <a:endParaRPr lang="zh-CN" altLang="en-US"/>
          </a:p>
          <a:p>
            <a:r>
              <a:rPr lang="zh-CN" altLang="en-US"/>
              <a:t>栈（</a:t>
            </a:r>
            <a:r>
              <a:rPr lang="en-US" altLang="zh-CN"/>
              <a:t>Stack</a:t>
            </a:r>
            <a:r>
              <a:rPr lang="zh-CN" altLang="en-US"/>
              <a:t>）</a:t>
            </a:r>
            <a:r>
              <a:rPr lang="en-US" altLang="zh-CN"/>
              <a:t>: </a:t>
            </a:r>
            <a:r>
              <a:rPr lang="zh-CN" altLang="en-US"/>
              <a:t>自动分配</a:t>
            </a:r>
            <a:endParaRPr lang="zh-CN" altLang="en-US"/>
          </a:p>
          <a:p>
            <a:r>
              <a:rPr lang="zh-CN" altLang="en-US"/>
              <a:t>堆（</a:t>
            </a:r>
            <a:r>
              <a:rPr lang="en-US" altLang="zh-CN"/>
              <a:t>Heap</a:t>
            </a:r>
            <a:r>
              <a:rPr lang="zh-CN" altLang="en-US"/>
              <a:t>）</a:t>
            </a:r>
            <a:r>
              <a:rPr lang="en-US" altLang="zh-CN"/>
              <a:t>: </a:t>
            </a:r>
            <a:r>
              <a:rPr lang="zh-CN" altLang="en-US"/>
              <a:t>动态分配</a:t>
            </a:r>
            <a:endParaRPr lang="zh-CN" altLang="en-US"/>
          </a:p>
          <a:p>
            <a:r>
              <a:rPr lang="zh-CN" altLang="en-US"/>
              <a:t>静态存储区</a:t>
            </a:r>
            <a:r>
              <a:rPr lang="en-US" altLang="zh-CN"/>
              <a:t>: </a:t>
            </a:r>
            <a:r>
              <a:rPr lang="zh-CN" altLang="en-US"/>
              <a:t>静态分配（只读</a:t>
            </a:r>
            <a:r>
              <a:rPr lang="en-US" altLang="zh-CN"/>
              <a:t>|</a:t>
            </a:r>
            <a:r>
              <a:rPr lang="zh-CN" altLang="en-US"/>
              <a:t>读写）</a:t>
            </a:r>
            <a:endParaRPr lang="zh-CN" altLang="en-US"/>
          </a:p>
          <a:p>
            <a:r>
              <a:rPr lang="zh-CN" altLang="en-US"/>
              <a:t>程序段</a:t>
            </a:r>
            <a:endParaRPr lang="en-US" altLang="zh-CN"/>
          </a:p>
        </p:txBody>
      </p:sp>
      <p:pic>
        <p:nvPicPr>
          <p:cNvPr id="100" name="图片 99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99680" y="1901825"/>
            <a:ext cx="3700780" cy="43961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850" y="1954530"/>
            <a:ext cx="3695700" cy="434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动态分配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Lab1——Vector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作用域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6214110" cy="4001770"/>
          </a:xfrm>
        </p:spPr>
        <p:txBody>
          <a:bodyPr/>
          <a:p>
            <a:r>
              <a:rPr lang="en-US" altLang="zh-CN"/>
              <a:t>C 程序中出现的每个标识符都仅在一些可能不连续的部分可见（即可使用），这些部分被称为其作用域。</a:t>
            </a:r>
            <a:endParaRPr lang="en-US" altLang="zh-CN"/>
          </a:p>
          <a:p>
            <a:r>
              <a:rPr lang="en-US" altLang="zh-CN"/>
              <a:t>在作用域内，标识符仅若在不同命名空间中，才可以指代多于一个实体。</a:t>
            </a:r>
            <a:endParaRPr lang="en-US" altLang="zh-CN"/>
          </a:p>
          <a:p>
            <a:r>
              <a:rPr lang="en-US" altLang="zh-CN"/>
              <a:t>C 拥有四种作用域：</a:t>
            </a:r>
            <a:endParaRPr lang="en-US" altLang="zh-CN"/>
          </a:p>
          <a:p>
            <a:pPr lvl="1"/>
            <a:r>
              <a:rPr lang="en-US" altLang="zh-CN"/>
              <a:t>块作用域</a:t>
            </a:r>
            <a:endParaRPr lang="en-US" altLang="zh-CN"/>
          </a:p>
          <a:p>
            <a:pPr lvl="1"/>
            <a:r>
              <a:rPr lang="en-US" altLang="zh-CN"/>
              <a:t>文件作用域</a:t>
            </a:r>
            <a:endParaRPr lang="en-US" altLang="zh-CN"/>
          </a:p>
          <a:p>
            <a:pPr lvl="1"/>
            <a:r>
              <a:rPr lang="en-US" altLang="zh-CN">
                <a:solidFill>
                  <a:schemeClr val="bg1">
                    <a:lumMod val="65000"/>
                  </a:schemeClr>
                </a:solidFill>
              </a:rPr>
              <a:t>函数作用域</a:t>
            </a:r>
            <a:endParaRPr lang="en-US" altLang="zh-CN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altLang="zh-CN">
                <a:solidFill>
                  <a:schemeClr val="bg1">
                    <a:lumMod val="65000"/>
                  </a:schemeClr>
                </a:solidFill>
              </a:rPr>
              <a:t>函数原型作用域</a:t>
            </a:r>
            <a:endParaRPr lang="en-US" altLang="zh-CN">
              <a:solidFill>
                <a:schemeClr val="bg1">
                  <a:lumMod val="65000"/>
                </a:schemeClr>
              </a:solidFill>
            </a:endParaRPr>
          </a:p>
          <a:p>
            <a:pPr lvl="0" algn="l">
              <a:buClrTx/>
              <a:buSzTx/>
            </a:pPr>
            <a:r>
              <a:rPr lang="en-US" altLang="zh-CN"/>
              <a:t>https://godbolt.org/z/c68GdhsPc</a:t>
            </a:r>
            <a:endParaRPr lang="en-US" altLang="zh-CN"/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186930" y="2187575"/>
            <a:ext cx="4461510" cy="37001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生存期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C 中每个对象存在的程序部分，被称作该对象的生存期。</a:t>
            </a:r>
            <a:endParaRPr lang="zh-CN" altLang="en-US"/>
          </a:p>
          <a:p>
            <a:r>
              <a:rPr lang="zh-CN" altLang="en-US"/>
              <a:t>对于声明有自动、静态的对象，生存期等于其存储期。</a:t>
            </a:r>
            <a:endParaRPr lang="zh-CN" altLang="en-US"/>
          </a:p>
          <a:p>
            <a:r>
              <a:rPr lang="zh-CN" altLang="en-US"/>
              <a:t>对于拥有分配存储期的对象，其生存期始于分配函数的返回终于 realloc 或解分配函数的调用。</a:t>
            </a:r>
            <a:endParaRPr lang="zh-CN" altLang="en-US"/>
          </a:p>
          <a:p>
            <a:r>
              <a:rPr lang="zh-CN" altLang="en-US"/>
              <a:t>在生存期外访问对象是未定义行为。</a:t>
            </a:r>
            <a:endParaRPr lang="zh-CN" altLang="en-US"/>
          </a:p>
          <a:p>
            <a:r>
              <a:rPr lang="zh-CN" altLang="en-US"/>
              <a:t>指向生存期结束的对象的指针拥有不确定值。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https://godbolt.org/z/xr16Yc6GW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存储期（存储类别）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每个对象都有称为存储期的属性，它限制对象的生存期。 C 中有四种存储期：</a:t>
            </a:r>
            <a:endParaRPr lang="zh-CN" altLang="en-US"/>
          </a:p>
          <a:p>
            <a:r>
              <a:rPr lang="zh-CN" altLang="en-US"/>
              <a:t>自动存储期。进入声明对象于其中的块时分配其存储，而在以任何方式退出该块时解分配存储。所有函数参数和非 static 块作用域对象。</a:t>
            </a:r>
            <a:endParaRPr lang="zh-CN" altLang="en-US"/>
          </a:p>
          <a:p>
            <a:r>
              <a:rPr lang="zh-CN" altLang="en-US"/>
              <a:t>静态存储期。存储期是整个程序的执行过程，只在 main 函数之前初始化一次存储于对象的值。所有声明为 static 对象和所有带内部或外部链接的对象都拥有此存储期。</a:t>
            </a:r>
            <a:endParaRPr lang="zh-CN" altLang="en-US"/>
          </a:p>
          <a:p>
            <a:r>
              <a:rPr lang="zh-CN" altLang="en-US">
                <a:solidFill>
                  <a:schemeClr val="bg1">
                    <a:lumMod val="65000"/>
                  </a:schemeClr>
                </a:solidFill>
              </a:rPr>
              <a:t>线程存储期。</a:t>
            </a:r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/>
              <a:t>分配存储期。按照请求，用动态内存分配函数分配和解分配存储。</a:t>
            </a:r>
            <a:endParaRPr lang="zh-CN" altLang="en-US"/>
          </a:p>
          <a:p>
            <a:r>
              <a:rPr lang="zh-CN" altLang="en-US"/>
              <a:t>https://godbolt.org/z/GfaYnbo3E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77235" y="1813560"/>
            <a:ext cx="4498975" cy="4613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内存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作用域、生存期、存储期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动态分配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可变参数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链表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Lab1——Vector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Lab2——LinkedList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COMMONDATA" val="eyJoZGlkIjoiNzZmY2JkMDZlOWNmNjFlNWUyNDU0ZGQyOTcwODdhNDI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굴림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3314</Words>
  <Application>WPS 演示</Application>
  <PresentationFormat>宽屏</PresentationFormat>
  <Paragraphs>298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  <vt:lpstr>前情回顾</vt:lpstr>
      <vt:lpstr>Agenda</vt:lpstr>
      <vt:lpstr>内存</vt:lpstr>
      <vt:lpstr>Agenda</vt:lpstr>
      <vt:lpstr>作用域</vt:lpstr>
      <vt:lpstr>生存期</vt:lpstr>
      <vt:lpstr>存储期（存储类别）</vt:lpstr>
      <vt:lpstr>Agenda</vt:lpstr>
      <vt:lpstr>动态分配</vt:lpstr>
      <vt:lpstr>malloc()</vt:lpstr>
      <vt:lpstr>free()</vt:lpstr>
      <vt:lpstr>内存泄漏</vt:lpstr>
      <vt:lpstr>Cat Break！</vt:lpstr>
      <vt:lpstr>calloc()</vt:lpstr>
      <vt:lpstr>realloc()</vt:lpstr>
      <vt:lpstr>Agenda</vt:lpstr>
      <vt:lpstr>可变参数</vt:lpstr>
      <vt:lpstr>Agenda</vt:lpstr>
      <vt:lpstr>链表</vt:lpstr>
      <vt:lpstr>结点</vt:lpstr>
      <vt:lpstr>链表操作</vt:lpstr>
      <vt:lpstr>循环链表</vt:lpstr>
      <vt:lpstr>Agenda</vt:lpstr>
      <vt:lpstr>Vector</vt:lpstr>
      <vt:lpstr>Vector实现</vt:lpstr>
      <vt:lpstr>实现建议</vt:lpstr>
      <vt:lpstr>测试指导</vt:lpstr>
      <vt:lpstr>Agenda</vt:lpstr>
      <vt:lpstr>LinkedList</vt:lpstr>
      <vt:lpstr>Ask Time！！！</vt:lpstr>
      <vt:lpstr>关于计科协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focused_xy</dc:creator>
  <cp:lastModifiedBy>Admin</cp:lastModifiedBy>
  <cp:revision>175</cp:revision>
  <dcterms:created xsi:type="dcterms:W3CDTF">2023-09-24T08:55:00Z</dcterms:created>
  <dcterms:modified xsi:type="dcterms:W3CDTF">2023-10-28T13:20:19Z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2052-12.1.0.15355</vt:lpwstr>
  </property>
  <property fmtid="{D5CDD505-2E9C-101B-9397-08002B2CF9AE}" pid="3" name="ICV">
    <vt:lpwstr/>
  </property>
</Properties>
</file>

<file path=docProps/thumbnail.jpeg>
</file>